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2" r:id="rId2"/>
    <p:sldId id="274" r:id="rId3"/>
    <p:sldId id="273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Übersicht" id="{E9FA28C4-D9D9-6D48-879B-189303FCA6D4}">
          <p14:sldIdLst>
            <p14:sldId id="272"/>
            <p14:sldId id="274"/>
            <p14:sldId id="273"/>
          </p14:sldIdLst>
        </p14:section>
        <p14:section name="Standardabschnitt" id="{A1D7F989-A16A-2A46-AD76-B7FC1CE216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6C4"/>
    <a:srgbClr val="000D87"/>
    <a:srgbClr val="02BBAA"/>
    <a:srgbClr val="005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5"/>
    <p:restoredTop sz="94643"/>
  </p:normalViewPr>
  <p:slideViewPr>
    <p:cSldViewPr snapToGrid="0" snapToObjects="1">
      <p:cViewPr varScale="1">
        <p:scale>
          <a:sx n="100" d="100"/>
          <a:sy n="100" d="100"/>
        </p:scale>
        <p:origin x="3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210C0-9626-8042-A131-73C106801AE6}" type="datetimeFigureOut">
              <a:rPr lang="de-DE" smtClean="0"/>
              <a:t>29.12.23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924C5-4BFC-1345-8BA1-511AE4B41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02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F42F3-3907-B946-A3BC-56BE0FA91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0BE958-718F-4A45-A0D0-C1CB85F4C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15EFE6-A9FE-7848-8FA8-C7B8FECE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3F04-73BA-1C4D-910D-0751260BF023}" type="datetimeFigureOut">
              <a:rPr lang="de-DE" smtClean="0"/>
              <a:t>29.12.23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B398FE-7032-F94C-BD8F-86DE0C71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05A1F4-35B6-DF4C-937E-7779D5AE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634-A8C5-1F48-B95C-EBC0E33F8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81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1B548-E803-274C-A285-3343AEB0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27845A-1058-D54C-A268-4386ABC1E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04EFB5-8179-F546-949A-A98F7E72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3F04-73BA-1C4D-910D-0751260BF023}" type="datetimeFigureOut">
              <a:rPr lang="de-DE" smtClean="0"/>
              <a:t>29.12.23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15145A-B96C-5143-9CD0-F222D62F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D42618-456E-4247-90CB-4B958CE2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634-A8C5-1F48-B95C-EBC0E33F8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64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4925C29-D1AE-9945-88F1-C4E4E92D0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D49528-2FB4-2A46-B399-46E4BCF9F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C6A2B7-40AE-204C-953D-A1A73BD8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3F04-73BA-1C4D-910D-0751260BF023}" type="datetimeFigureOut">
              <a:rPr lang="de-DE" smtClean="0"/>
              <a:t>29.12.23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DB6F5B-3EA3-A341-AE08-7E30F1DF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C6EBC2-0B9C-2F45-82A5-5B446E43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634-A8C5-1F48-B95C-EBC0E33F8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76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49087-2C0B-D849-A3AA-F410D7DD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3A03AA-BDEA-F345-AB7C-94DE64639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855D9E-A4B0-AD4F-B477-33B025A7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3F04-73BA-1C4D-910D-0751260BF023}" type="datetimeFigureOut">
              <a:rPr lang="de-DE" smtClean="0"/>
              <a:t>29.12.23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B615BE-CC4F-DF4E-AF63-A9C7CFF6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C77029-B7EC-CB43-A0A5-37854B70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634-A8C5-1F48-B95C-EBC0E33F8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10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D83B9-7A24-7348-8113-8A3138EE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0048ED-A77B-9D4D-A158-DFA183658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8DFC53-205B-6E40-BB98-92C4DB42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3F04-73BA-1C4D-910D-0751260BF023}" type="datetimeFigureOut">
              <a:rPr lang="de-DE" smtClean="0"/>
              <a:t>29.12.23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DE9D6-FBBF-7F49-82BB-FED8BFE6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140FA4-FCD8-8E45-9F04-4851FD37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634-A8C5-1F48-B95C-EBC0E33F8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7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4C321-7DA3-2A40-A54F-1B03A8AF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7E8175-E912-2042-A678-3F18A9B4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49985D-8BBB-0749-B0A4-C02BFC20F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7BB46E-091A-EA4A-96B0-86C1A08E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3F04-73BA-1C4D-910D-0751260BF023}" type="datetimeFigureOut">
              <a:rPr lang="de-DE" smtClean="0"/>
              <a:t>29.12.23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AA1328-829D-F644-82DD-98964AE41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4B579B-6829-7A49-B8B3-3078CBF4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634-A8C5-1F48-B95C-EBC0E33F8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35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AF250-F347-0745-9F6F-D2BDA1E9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854343-806D-0549-ACA9-69498B98C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0AA082-C3D1-B247-A84B-6F7E56548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28D43E0-3316-D544-96CE-F469C4504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2B829A-9388-DA40-9AA2-4407B9ACA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36A986-71FA-F348-BC76-793531B4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3F04-73BA-1C4D-910D-0751260BF023}" type="datetimeFigureOut">
              <a:rPr lang="de-DE" smtClean="0"/>
              <a:t>29.12.23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5E7B9DC-C56A-EE42-A0A2-3DECC2FB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454B5B-046F-1B40-BF94-8EB377CB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634-A8C5-1F48-B95C-EBC0E33F8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61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74325-78A2-D940-9D0E-685B7476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80B9B4-6AB4-7D43-9CEF-6AA82312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3F04-73BA-1C4D-910D-0751260BF023}" type="datetimeFigureOut">
              <a:rPr lang="de-DE" smtClean="0"/>
              <a:t>29.12.23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E28249-CE99-DC46-8AAB-23DEBDE7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1D9D92-96E1-EF40-9A6E-7952567E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634-A8C5-1F48-B95C-EBC0E33F8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1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278B47-CF1F-6049-8845-8B0BFD25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3F04-73BA-1C4D-910D-0751260BF023}" type="datetimeFigureOut">
              <a:rPr lang="de-DE" smtClean="0"/>
              <a:t>29.12.23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33591A-00ED-A14A-A5B5-412F0D37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C04839-169F-C14A-9E3D-C55D01D5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634-A8C5-1F48-B95C-EBC0E33F8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36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FF87A-4E5C-4C45-976C-61EAF8C9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2A400-C2D0-7748-B5C2-FB8FFCA64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084671-C66B-6F40-8736-7E68CC786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A70355-2722-5A43-BD1C-5E0D87490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3F04-73BA-1C4D-910D-0751260BF023}" type="datetimeFigureOut">
              <a:rPr lang="de-DE" smtClean="0"/>
              <a:t>29.12.23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28989F-E0B2-2249-BBF0-88046C4B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17BE3F-676D-0040-8EFA-92DD0E6A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634-A8C5-1F48-B95C-EBC0E33F8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83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F1F8D-5059-A045-A534-CB9E62C0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3022366-6245-B747-9236-1E469BAFE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189810-AD57-1D42-B917-87DB9F925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DCF092-76A8-024A-87F8-A80A94000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3F04-73BA-1C4D-910D-0751260BF023}" type="datetimeFigureOut">
              <a:rPr lang="de-DE" smtClean="0"/>
              <a:t>29.12.23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B3F954-EF02-AC45-96D9-73A74928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6F325C-72E1-4846-BCEE-202E7741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634-A8C5-1F48-B95C-EBC0E33F8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54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81B030A-ADA6-F54E-AE54-CB150F69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352F12-BD25-CF40-88EF-E31B08F07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771891-348A-F44C-8F07-9C0EE96F2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03F04-73BA-1C4D-910D-0751260BF023}" type="datetimeFigureOut">
              <a:rPr lang="de-DE" smtClean="0"/>
              <a:t>29.12.23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4A37E0-D92F-704F-B08F-BB623C117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EC5D67-9B62-3E40-9799-829E1AB22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2634-A8C5-1F48-B95C-EBC0E33F8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38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7029910-AF85-1D49-A456-A2C31A59A8F7}"/>
              </a:ext>
            </a:extLst>
          </p:cNvPr>
          <p:cNvGrpSpPr/>
          <p:nvPr/>
        </p:nvGrpSpPr>
        <p:grpSpPr>
          <a:xfrm>
            <a:off x="7429499" y="1058745"/>
            <a:ext cx="4294414" cy="4350210"/>
            <a:chOff x="7151914" y="1091403"/>
            <a:chExt cx="4294414" cy="4350210"/>
          </a:xfrm>
          <a:blipFill>
            <a:blip r:embed="rId2"/>
            <a:stretch>
              <a:fillRect/>
            </a:stretch>
          </a:blipFill>
        </p:grpSpPr>
        <p:sp>
          <p:nvSpPr>
            <p:cNvPr id="6" name="Freihandform 5">
              <a:extLst>
                <a:ext uri="{FF2B5EF4-FFF2-40B4-BE49-F238E27FC236}">
                  <a16:creationId xmlns:a16="http://schemas.microsoft.com/office/drawing/2014/main" id="{65A9C678-EC71-3944-8907-AFCBC89605CC}"/>
                </a:ext>
              </a:extLst>
            </p:cNvPr>
            <p:cNvSpPr/>
            <p:nvPr/>
          </p:nvSpPr>
          <p:spPr>
            <a:xfrm>
              <a:off x="9080545" y="1091403"/>
              <a:ext cx="1500369" cy="967788"/>
            </a:xfrm>
            <a:custGeom>
              <a:avLst/>
              <a:gdLst>
                <a:gd name="connsiteX0" fmla="*/ 0 w 2139780"/>
                <a:gd name="connsiteY0" fmla="*/ 0 h 967788"/>
                <a:gd name="connsiteX1" fmla="*/ 2139780 w 2139780"/>
                <a:gd name="connsiteY1" fmla="*/ 0 h 967788"/>
                <a:gd name="connsiteX2" fmla="*/ 2139780 w 2139780"/>
                <a:gd name="connsiteY2" fmla="*/ 967788 h 967788"/>
                <a:gd name="connsiteX3" fmla="*/ 0 w 2139780"/>
                <a:gd name="connsiteY3" fmla="*/ 967788 h 967788"/>
                <a:gd name="connsiteX4" fmla="*/ 0 w 2139780"/>
                <a:gd name="connsiteY4" fmla="*/ 0 h 96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780" h="967788">
                  <a:moveTo>
                    <a:pt x="0" y="0"/>
                  </a:moveTo>
                  <a:lnTo>
                    <a:pt x="2139780" y="0"/>
                  </a:lnTo>
                  <a:lnTo>
                    <a:pt x="2139780" y="967788"/>
                  </a:lnTo>
                  <a:lnTo>
                    <a:pt x="0" y="9677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4400" kern="120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8EBBC86-0AE9-A844-8D38-E8B8CB780004}"/>
                </a:ext>
              </a:extLst>
            </p:cNvPr>
            <p:cNvSpPr/>
            <p:nvPr/>
          </p:nvSpPr>
          <p:spPr>
            <a:xfrm>
              <a:off x="7151914" y="1091403"/>
              <a:ext cx="1815986" cy="96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AD8744F9-35FD-8646-9F54-416DB08E7536}"/>
                </a:ext>
              </a:extLst>
            </p:cNvPr>
            <p:cNvSpPr/>
            <p:nvPr/>
          </p:nvSpPr>
          <p:spPr>
            <a:xfrm>
              <a:off x="8026623" y="2218877"/>
              <a:ext cx="2122947" cy="967788"/>
            </a:xfrm>
            <a:custGeom>
              <a:avLst/>
              <a:gdLst>
                <a:gd name="connsiteX0" fmla="*/ 0 w 2139780"/>
                <a:gd name="connsiteY0" fmla="*/ 0 h 967788"/>
                <a:gd name="connsiteX1" fmla="*/ 2139780 w 2139780"/>
                <a:gd name="connsiteY1" fmla="*/ 0 h 967788"/>
                <a:gd name="connsiteX2" fmla="*/ 2139780 w 2139780"/>
                <a:gd name="connsiteY2" fmla="*/ 967788 h 967788"/>
                <a:gd name="connsiteX3" fmla="*/ 0 w 2139780"/>
                <a:gd name="connsiteY3" fmla="*/ 967788 h 967788"/>
                <a:gd name="connsiteX4" fmla="*/ 0 w 2139780"/>
                <a:gd name="connsiteY4" fmla="*/ 0 h 96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780" h="967788">
                  <a:moveTo>
                    <a:pt x="0" y="0"/>
                  </a:moveTo>
                  <a:lnTo>
                    <a:pt x="2139780" y="0"/>
                  </a:lnTo>
                  <a:lnTo>
                    <a:pt x="2139780" y="967788"/>
                  </a:lnTo>
                  <a:lnTo>
                    <a:pt x="0" y="9677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4400" kern="120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853C2E8-00A2-674F-8CCB-DE31759AB5B4}"/>
                </a:ext>
              </a:extLst>
            </p:cNvPr>
            <p:cNvSpPr/>
            <p:nvPr/>
          </p:nvSpPr>
          <p:spPr>
            <a:xfrm>
              <a:off x="10252919" y="2218877"/>
              <a:ext cx="1193409" cy="96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855C6FD3-F8BA-9E47-A9D1-28F70AE23E44}"/>
                </a:ext>
              </a:extLst>
            </p:cNvPr>
            <p:cNvSpPr/>
            <p:nvPr/>
          </p:nvSpPr>
          <p:spPr>
            <a:xfrm>
              <a:off x="9080546" y="3346351"/>
              <a:ext cx="1815986" cy="967788"/>
            </a:xfrm>
            <a:custGeom>
              <a:avLst/>
              <a:gdLst>
                <a:gd name="connsiteX0" fmla="*/ 0 w 2139780"/>
                <a:gd name="connsiteY0" fmla="*/ 0 h 967788"/>
                <a:gd name="connsiteX1" fmla="*/ 2139780 w 2139780"/>
                <a:gd name="connsiteY1" fmla="*/ 0 h 967788"/>
                <a:gd name="connsiteX2" fmla="*/ 2139780 w 2139780"/>
                <a:gd name="connsiteY2" fmla="*/ 967788 h 967788"/>
                <a:gd name="connsiteX3" fmla="*/ 0 w 2139780"/>
                <a:gd name="connsiteY3" fmla="*/ 967788 h 967788"/>
                <a:gd name="connsiteX4" fmla="*/ 0 w 2139780"/>
                <a:gd name="connsiteY4" fmla="*/ 0 h 96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780" h="967788">
                  <a:moveTo>
                    <a:pt x="0" y="0"/>
                  </a:moveTo>
                  <a:lnTo>
                    <a:pt x="2139780" y="0"/>
                  </a:lnTo>
                  <a:lnTo>
                    <a:pt x="2139780" y="967788"/>
                  </a:lnTo>
                  <a:lnTo>
                    <a:pt x="0" y="9677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4400" kern="120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9C13BC1-A48C-6A49-8555-3427AF8CD206}"/>
                </a:ext>
              </a:extLst>
            </p:cNvPr>
            <p:cNvSpPr/>
            <p:nvPr/>
          </p:nvSpPr>
          <p:spPr>
            <a:xfrm>
              <a:off x="7151914" y="3346351"/>
              <a:ext cx="1815987" cy="96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9564B3A3-6CBA-A040-9F3F-F5784B52814A}"/>
                </a:ext>
              </a:extLst>
            </p:cNvPr>
            <p:cNvSpPr/>
            <p:nvPr/>
          </p:nvSpPr>
          <p:spPr>
            <a:xfrm>
              <a:off x="8026623" y="4473825"/>
              <a:ext cx="2122947" cy="967788"/>
            </a:xfrm>
            <a:custGeom>
              <a:avLst/>
              <a:gdLst>
                <a:gd name="connsiteX0" fmla="*/ 0 w 2139780"/>
                <a:gd name="connsiteY0" fmla="*/ 0 h 967788"/>
                <a:gd name="connsiteX1" fmla="*/ 2139780 w 2139780"/>
                <a:gd name="connsiteY1" fmla="*/ 0 h 967788"/>
                <a:gd name="connsiteX2" fmla="*/ 2139780 w 2139780"/>
                <a:gd name="connsiteY2" fmla="*/ 967788 h 967788"/>
                <a:gd name="connsiteX3" fmla="*/ 0 w 2139780"/>
                <a:gd name="connsiteY3" fmla="*/ 967788 h 967788"/>
                <a:gd name="connsiteX4" fmla="*/ 0 w 2139780"/>
                <a:gd name="connsiteY4" fmla="*/ 0 h 96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780" h="967788">
                  <a:moveTo>
                    <a:pt x="0" y="0"/>
                  </a:moveTo>
                  <a:lnTo>
                    <a:pt x="2139780" y="0"/>
                  </a:lnTo>
                  <a:lnTo>
                    <a:pt x="2139780" y="967788"/>
                  </a:lnTo>
                  <a:lnTo>
                    <a:pt x="0" y="9677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4400" kern="120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C668AC2-C4D0-B146-92E2-E49D8F7848B9}"/>
                </a:ext>
              </a:extLst>
            </p:cNvPr>
            <p:cNvSpPr/>
            <p:nvPr/>
          </p:nvSpPr>
          <p:spPr>
            <a:xfrm>
              <a:off x="10252919" y="4473825"/>
              <a:ext cx="1193409" cy="96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90F6BEDC-4B7B-7247-BCC0-94E78E81D1BF}"/>
              </a:ext>
            </a:extLst>
          </p:cNvPr>
          <p:cNvSpPr/>
          <p:nvPr/>
        </p:nvSpPr>
        <p:spPr>
          <a:xfrm>
            <a:off x="11183913" y="1058745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EA7BAA2-2B87-144E-88E7-75CDCE19920D}"/>
              </a:ext>
            </a:extLst>
          </p:cNvPr>
          <p:cNvSpPr/>
          <p:nvPr/>
        </p:nvSpPr>
        <p:spPr>
          <a:xfrm>
            <a:off x="2396999" y="5138955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CAE99B8-7CA0-6D44-9934-F1966C793EAA}"/>
              </a:ext>
            </a:extLst>
          </p:cNvPr>
          <p:cNvSpPr/>
          <p:nvPr/>
        </p:nvSpPr>
        <p:spPr>
          <a:xfrm>
            <a:off x="800099" y="518745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5557C5A-F5AF-EF41-8526-66454CCD1A4B}"/>
              </a:ext>
            </a:extLst>
          </p:cNvPr>
          <p:cNvSpPr txBox="1"/>
          <p:nvPr/>
        </p:nvSpPr>
        <p:spPr>
          <a:xfrm>
            <a:off x="624134" y="714052"/>
            <a:ext cx="5615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Einführung: Betriebs- und Volkswirtschaftliche Grundlagen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0C9E25C-556F-724E-A7DF-2270C2797DAD}"/>
              </a:ext>
            </a:extLst>
          </p:cNvPr>
          <p:cNvSpPr txBox="1"/>
          <p:nvPr/>
        </p:nvSpPr>
        <p:spPr>
          <a:xfrm>
            <a:off x="624134" y="1863466"/>
            <a:ext cx="50582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Grund­la­gen öko­no­mi­schen Han­delns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r>
              <a:rPr lang="de-D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Ökonomische Prinzipien, Produktionsfaktoren, Wirtschaftskreislauf, Funktionen &amp; Ziele von Unternehmen, privaten Haushalten und Staat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endParaRPr lang="de-DE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Clr>
                <a:schemeClr val="accent5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Wirtschaftskreisläufe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r>
              <a:rPr lang="de-D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Kapital- &amp; Güterkreislauf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endParaRPr lang="de-DE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Clr>
                <a:schemeClr val="accent5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Wirtschaftsordnungen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r>
              <a:rPr lang="de-D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Soziale Marktwirtschaft vs. Zentralverwaltung, Bedeutung des Marktes als Mittelpunkt der Marktwirtschaft, Staatliche Markteingriffe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endParaRPr lang="de-DE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Clr>
                <a:schemeClr val="accent5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Finanzen &amp; Steuern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r>
              <a:rPr lang="de-D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Einkommen, Steuern, Überschuldung privater Haushalte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FA3932B-1206-AF4F-A5DE-5BFEF1EB8AF1}"/>
              </a:ext>
            </a:extLst>
          </p:cNvPr>
          <p:cNvSpPr/>
          <p:nvPr/>
        </p:nvSpPr>
        <p:spPr>
          <a:xfrm>
            <a:off x="4684155" y="0"/>
            <a:ext cx="1421742" cy="6858000"/>
          </a:xfrm>
          <a:prstGeom prst="rect">
            <a:avLst/>
          </a:prstGeom>
          <a:gradFill flip="none" rotWithShape="1">
            <a:gsLst>
              <a:gs pos="52000">
                <a:schemeClr val="tx1">
                  <a:alpha val="5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442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7807E8A-D146-774C-AF37-6BE4718975F1}"/>
              </a:ext>
            </a:extLst>
          </p:cNvPr>
          <p:cNvGrpSpPr/>
          <p:nvPr/>
        </p:nvGrpSpPr>
        <p:grpSpPr>
          <a:xfrm>
            <a:off x="548085" y="1253895"/>
            <a:ext cx="4584528" cy="4350210"/>
            <a:chOff x="548085" y="1253895"/>
            <a:chExt cx="4584528" cy="4350210"/>
          </a:xfrm>
          <a:blipFill>
            <a:blip r:embed="rId2"/>
            <a:stretch>
              <a:fillRect/>
            </a:stretch>
          </a:blipFill>
        </p:grpSpPr>
        <p:sp>
          <p:nvSpPr>
            <p:cNvPr id="6" name="Freihandform 5">
              <a:extLst>
                <a:ext uri="{FF2B5EF4-FFF2-40B4-BE49-F238E27FC236}">
                  <a16:creationId xmlns:a16="http://schemas.microsoft.com/office/drawing/2014/main" id="{65A9C678-EC71-3944-8907-AFCBC89605CC}"/>
                </a:ext>
              </a:extLst>
            </p:cNvPr>
            <p:cNvSpPr/>
            <p:nvPr/>
          </p:nvSpPr>
          <p:spPr>
            <a:xfrm>
              <a:off x="3203982" y="1253895"/>
              <a:ext cx="1500369" cy="967788"/>
            </a:xfrm>
            <a:custGeom>
              <a:avLst/>
              <a:gdLst>
                <a:gd name="connsiteX0" fmla="*/ 0 w 2139780"/>
                <a:gd name="connsiteY0" fmla="*/ 0 h 967788"/>
                <a:gd name="connsiteX1" fmla="*/ 2139780 w 2139780"/>
                <a:gd name="connsiteY1" fmla="*/ 0 h 967788"/>
                <a:gd name="connsiteX2" fmla="*/ 2139780 w 2139780"/>
                <a:gd name="connsiteY2" fmla="*/ 967788 h 967788"/>
                <a:gd name="connsiteX3" fmla="*/ 0 w 2139780"/>
                <a:gd name="connsiteY3" fmla="*/ 967788 h 967788"/>
                <a:gd name="connsiteX4" fmla="*/ 0 w 2139780"/>
                <a:gd name="connsiteY4" fmla="*/ 0 h 96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780" h="967788">
                  <a:moveTo>
                    <a:pt x="0" y="0"/>
                  </a:moveTo>
                  <a:lnTo>
                    <a:pt x="2139780" y="0"/>
                  </a:lnTo>
                  <a:lnTo>
                    <a:pt x="2139780" y="967788"/>
                  </a:lnTo>
                  <a:lnTo>
                    <a:pt x="0" y="9677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4400" kern="120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8EBBC86-0AE9-A844-8D38-E8B8CB780004}"/>
                </a:ext>
              </a:extLst>
            </p:cNvPr>
            <p:cNvSpPr/>
            <p:nvPr/>
          </p:nvSpPr>
          <p:spPr>
            <a:xfrm>
              <a:off x="1275351" y="1253895"/>
              <a:ext cx="1815986" cy="96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AD8744F9-35FD-8646-9F54-416DB08E7536}"/>
                </a:ext>
              </a:extLst>
            </p:cNvPr>
            <p:cNvSpPr/>
            <p:nvPr/>
          </p:nvSpPr>
          <p:spPr>
            <a:xfrm>
              <a:off x="548085" y="2381369"/>
              <a:ext cx="2122947" cy="967788"/>
            </a:xfrm>
            <a:custGeom>
              <a:avLst/>
              <a:gdLst>
                <a:gd name="connsiteX0" fmla="*/ 0 w 2139780"/>
                <a:gd name="connsiteY0" fmla="*/ 0 h 967788"/>
                <a:gd name="connsiteX1" fmla="*/ 2139780 w 2139780"/>
                <a:gd name="connsiteY1" fmla="*/ 0 h 967788"/>
                <a:gd name="connsiteX2" fmla="*/ 2139780 w 2139780"/>
                <a:gd name="connsiteY2" fmla="*/ 967788 h 967788"/>
                <a:gd name="connsiteX3" fmla="*/ 0 w 2139780"/>
                <a:gd name="connsiteY3" fmla="*/ 967788 h 967788"/>
                <a:gd name="connsiteX4" fmla="*/ 0 w 2139780"/>
                <a:gd name="connsiteY4" fmla="*/ 0 h 96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780" h="967788">
                  <a:moveTo>
                    <a:pt x="0" y="0"/>
                  </a:moveTo>
                  <a:lnTo>
                    <a:pt x="2139780" y="0"/>
                  </a:lnTo>
                  <a:lnTo>
                    <a:pt x="2139780" y="967788"/>
                  </a:lnTo>
                  <a:lnTo>
                    <a:pt x="0" y="9677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4400" kern="120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853C2E8-00A2-674F-8CCB-DE31759AB5B4}"/>
                </a:ext>
              </a:extLst>
            </p:cNvPr>
            <p:cNvSpPr/>
            <p:nvPr/>
          </p:nvSpPr>
          <p:spPr>
            <a:xfrm>
              <a:off x="2774381" y="2381369"/>
              <a:ext cx="1193409" cy="96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855C6FD3-F8BA-9E47-A9D1-28F70AE23E44}"/>
                </a:ext>
              </a:extLst>
            </p:cNvPr>
            <p:cNvSpPr/>
            <p:nvPr/>
          </p:nvSpPr>
          <p:spPr>
            <a:xfrm>
              <a:off x="3316627" y="3508843"/>
              <a:ext cx="1815986" cy="967788"/>
            </a:xfrm>
            <a:custGeom>
              <a:avLst/>
              <a:gdLst>
                <a:gd name="connsiteX0" fmla="*/ 0 w 2139780"/>
                <a:gd name="connsiteY0" fmla="*/ 0 h 967788"/>
                <a:gd name="connsiteX1" fmla="*/ 2139780 w 2139780"/>
                <a:gd name="connsiteY1" fmla="*/ 0 h 967788"/>
                <a:gd name="connsiteX2" fmla="*/ 2139780 w 2139780"/>
                <a:gd name="connsiteY2" fmla="*/ 967788 h 967788"/>
                <a:gd name="connsiteX3" fmla="*/ 0 w 2139780"/>
                <a:gd name="connsiteY3" fmla="*/ 967788 h 967788"/>
                <a:gd name="connsiteX4" fmla="*/ 0 w 2139780"/>
                <a:gd name="connsiteY4" fmla="*/ 0 h 96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780" h="967788">
                  <a:moveTo>
                    <a:pt x="0" y="0"/>
                  </a:moveTo>
                  <a:lnTo>
                    <a:pt x="2139780" y="0"/>
                  </a:lnTo>
                  <a:lnTo>
                    <a:pt x="2139780" y="967788"/>
                  </a:lnTo>
                  <a:lnTo>
                    <a:pt x="0" y="9677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4400" kern="120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9C13BC1-A48C-6A49-8555-3427AF8CD206}"/>
                </a:ext>
              </a:extLst>
            </p:cNvPr>
            <p:cNvSpPr/>
            <p:nvPr/>
          </p:nvSpPr>
          <p:spPr>
            <a:xfrm>
              <a:off x="1387995" y="3508843"/>
              <a:ext cx="1815987" cy="96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9564B3A3-6CBA-A040-9F3F-F5784B52814A}"/>
                </a:ext>
              </a:extLst>
            </p:cNvPr>
            <p:cNvSpPr/>
            <p:nvPr/>
          </p:nvSpPr>
          <p:spPr>
            <a:xfrm>
              <a:off x="548085" y="4636317"/>
              <a:ext cx="2122947" cy="967788"/>
            </a:xfrm>
            <a:custGeom>
              <a:avLst/>
              <a:gdLst>
                <a:gd name="connsiteX0" fmla="*/ 0 w 2139780"/>
                <a:gd name="connsiteY0" fmla="*/ 0 h 967788"/>
                <a:gd name="connsiteX1" fmla="*/ 2139780 w 2139780"/>
                <a:gd name="connsiteY1" fmla="*/ 0 h 967788"/>
                <a:gd name="connsiteX2" fmla="*/ 2139780 w 2139780"/>
                <a:gd name="connsiteY2" fmla="*/ 967788 h 967788"/>
                <a:gd name="connsiteX3" fmla="*/ 0 w 2139780"/>
                <a:gd name="connsiteY3" fmla="*/ 967788 h 967788"/>
                <a:gd name="connsiteX4" fmla="*/ 0 w 2139780"/>
                <a:gd name="connsiteY4" fmla="*/ 0 h 96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780" h="967788">
                  <a:moveTo>
                    <a:pt x="0" y="0"/>
                  </a:moveTo>
                  <a:lnTo>
                    <a:pt x="2139780" y="0"/>
                  </a:lnTo>
                  <a:lnTo>
                    <a:pt x="2139780" y="967788"/>
                  </a:lnTo>
                  <a:lnTo>
                    <a:pt x="0" y="9677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4400" kern="120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C668AC2-C4D0-B146-92E2-E49D8F7848B9}"/>
                </a:ext>
              </a:extLst>
            </p:cNvPr>
            <p:cNvSpPr/>
            <p:nvPr/>
          </p:nvSpPr>
          <p:spPr>
            <a:xfrm>
              <a:off x="2774381" y="4636317"/>
              <a:ext cx="1193409" cy="96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90F6BEDC-4B7B-7247-BCC0-94E78E81D1BF}"/>
              </a:ext>
            </a:extLst>
          </p:cNvPr>
          <p:cNvSpPr/>
          <p:nvPr/>
        </p:nvSpPr>
        <p:spPr>
          <a:xfrm>
            <a:off x="11136723" y="449331"/>
            <a:ext cx="540000" cy="540000"/>
          </a:xfrm>
          <a:prstGeom prst="rect">
            <a:avLst/>
          </a:prstGeom>
          <a:solidFill>
            <a:srgbClr val="89A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EA7BAA2-2B87-144E-88E7-75CDCE19920D}"/>
              </a:ext>
            </a:extLst>
          </p:cNvPr>
          <p:cNvSpPr/>
          <p:nvPr/>
        </p:nvSpPr>
        <p:spPr>
          <a:xfrm>
            <a:off x="8932363" y="10419465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CAE99B8-7CA0-6D44-9934-F1966C793EAA}"/>
              </a:ext>
            </a:extLst>
          </p:cNvPr>
          <p:cNvSpPr/>
          <p:nvPr/>
        </p:nvSpPr>
        <p:spPr>
          <a:xfrm>
            <a:off x="10804005" y="4366317"/>
            <a:ext cx="540000" cy="540000"/>
          </a:xfrm>
          <a:prstGeom prst="rect">
            <a:avLst/>
          </a:prstGeom>
          <a:solidFill>
            <a:srgbClr val="89A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395209D-614A-7543-B5E6-715E41F479A0}"/>
              </a:ext>
            </a:extLst>
          </p:cNvPr>
          <p:cNvSpPr/>
          <p:nvPr/>
        </p:nvSpPr>
        <p:spPr>
          <a:xfrm>
            <a:off x="548085" y="1253895"/>
            <a:ext cx="540000" cy="540000"/>
          </a:xfrm>
          <a:prstGeom prst="rect">
            <a:avLst/>
          </a:prstGeom>
          <a:solidFill>
            <a:srgbClr val="89A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5557C5A-F5AF-EF41-8526-66454CCD1A4B}"/>
              </a:ext>
            </a:extLst>
          </p:cNvPr>
          <p:cNvSpPr txBox="1"/>
          <p:nvPr/>
        </p:nvSpPr>
        <p:spPr>
          <a:xfrm>
            <a:off x="6665705" y="449331"/>
            <a:ext cx="4696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Hauptmodul: Unternehmensgründung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0C9E25C-556F-724E-A7DF-2270C2797DAD}"/>
              </a:ext>
            </a:extLst>
          </p:cNvPr>
          <p:cNvSpPr txBox="1"/>
          <p:nvPr/>
        </p:nvSpPr>
        <p:spPr>
          <a:xfrm>
            <a:off x="6618514" y="1538800"/>
            <a:ext cx="526868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Grund­la­gen der Betriebswirtschaftslehre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r>
              <a:rPr lang="de-D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Aufgaben und Ziele von Unternehmen, Unternehmensorganisation &amp; Geschäftsprozesse, Unternehmensformen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endParaRPr lang="de-DE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Clr>
                <a:schemeClr val="accent5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Von der Idee zum eigenen Start-Up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r>
              <a:rPr lang="de-D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Geschäftsidee, Gründungsplan, Voraussetzungen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r>
              <a:rPr lang="de-D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      </a:t>
            </a:r>
          </a:p>
          <a:p>
            <a:pPr marL="285750" indent="-285750">
              <a:buClr>
                <a:schemeClr val="accent5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Marketing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r>
              <a:rPr lang="de-D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Beurteilung der Marktfähigkeit von Geschäftsideen, Marktanalyse, Zielgruppe, Marketing-Mix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endParaRPr lang="de-DE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Clr>
                <a:schemeClr val="accent5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Unternehmensführung am Beispiel Personalwesen und Finanzierung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r>
              <a:rPr lang="de-D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Entwicklung einer Unternehmensfinanzierung, Finanzierungsarten, Personalentscheidungen</a:t>
            </a:r>
          </a:p>
          <a:p>
            <a:pPr>
              <a:buClr>
                <a:schemeClr val="accent5">
                  <a:lumMod val="40000"/>
                  <a:lumOff val="60000"/>
                </a:schemeClr>
              </a:buClr>
            </a:pPr>
            <a:endParaRPr lang="de-DE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Clr>
                <a:schemeClr val="accent5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Prüfungsleistung: </a:t>
            </a:r>
            <a:r>
              <a:rPr lang="de-D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Gruppenprojekt Start-Up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r>
              <a:rPr lang="de-D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Gründung in Kleingruppen mit abschließendem Pitch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C58805-3994-6D41-A464-89F045577A69}"/>
              </a:ext>
            </a:extLst>
          </p:cNvPr>
          <p:cNvSpPr/>
          <p:nvPr/>
        </p:nvSpPr>
        <p:spPr>
          <a:xfrm>
            <a:off x="4684155" y="0"/>
            <a:ext cx="1421742" cy="6858000"/>
          </a:xfrm>
          <a:prstGeom prst="rect">
            <a:avLst/>
          </a:prstGeom>
          <a:gradFill flip="none" rotWithShape="1">
            <a:gsLst>
              <a:gs pos="52000">
                <a:schemeClr val="tx1">
                  <a:alpha val="5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45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9EA7BAA2-2B87-144E-88E7-75CDCE19920D}"/>
              </a:ext>
            </a:extLst>
          </p:cNvPr>
          <p:cNvSpPr/>
          <p:nvPr/>
        </p:nvSpPr>
        <p:spPr>
          <a:xfrm>
            <a:off x="684845" y="518745"/>
            <a:ext cx="540000" cy="540000"/>
          </a:xfrm>
          <a:prstGeom prst="rect">
            <a:avLst/>
          </a:prstGeom>
          <a:solidFill>
            <a:srgbClr val="02B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5557C5A-F5AF-EF41-8526-66454CCD1A4B}"/>
              </a:ext>
            </a:extLst>
          </p:cNvPr>
          <p:cNvSpPr txBox="1"/>
          <p:nvPr/>
        </p:nvSpPr>
        <p:spPr>
          <a:xfrm>
            <a:off x="684845" y="714052"/>
            <a:ext cx="5058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Ergänzungsmodul: </a:t>
            </a:r>
          </a:p>
          <a:p>
            <a:r>
              <a:rPr lang="de-DE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Finanzen &amp; Geldanlage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7029910-AF85-1D49-A456-A2C31A59A8F7}"/>
              </a:ext>
            </a:extLst>
          </p:cNvPr>
          <p:cNvGrpSpPr/>
          <p:nvPr/>
        </p:nvGrpSpPr>
        <p:grpSpPr>
          <a:xfrm>
            <a:off x="7429499" y="1058745"/>
            <a:ext cx="4294414" cy="4350210"/>
            <a:chOff x="7151914" y="1091403"/>
            <a:chExt cx="4294414" cy="4350210"/>
          </a:xfrm>
          <a:blipFill>
            <a:blip r:embed="rId2"/>
            <a:stretch>
              <a:fillRect/>
            </a:stretch>
          </a:blipFill>
        </p:grpSpPr>
        <p:sp>
          <p:nvSpPr>
            <p:cNvPr id="6" name="Freihandform 5">
              <a:extLst>
                <a:ext uri="{FF2B5EF4-FFF2-40B4-BE49-F238E27FC236}">
                  <a16:creationId xmlns:a16="http://schemas.microsoft.com/office/drawing/2014/main" id="{65A9C678-EC71-3944-8907-AFCBC89605CC}"/>
                </a:ext>
              </a:extLst>
            </p:cNvPr>
            <p:cNvSpPr/>
            <p:nvPr/>
          </p:nvSpPr>
          <p:spPr>
            <a:xfrm>
              <a:off x="9080545" y="1091403"/>
              <a:ext cx="1500369" cy="967788"/>
            </a:xfrm>
            <a:custGeom>
              <a:avLst/>
              <a:gdLst>
                <a:gd name="connsiteX0" fmla="*/ 0 w 2139780"/>
                <a:gd name="connsiteY0" fmla="*/ 0 h 967788"/>
                <a:gd name="connsiteX1" fmla="*/ 2139780 w 2139780"/>
                <a:gd name="connsiteY1" fmla="*/ 0 h 967788"/>
                <a:gd name="connsiteX2" fmla="*/ 2139780 w 2139780"/>
                <a:gd name="connsiteY2" fmla="*/ 967788 h 967788"/>
                <a:gd name="connsiteX3" fmla="*/ 0 w 2139780"/>
                <a:gd name="connsiteY3" fmla="*/ 967788 h 967788"/>
                <a:gd name="connsiteX4" fmla="*/ 0 w 2139780"/>
                <a:gd name="connsiteY4" fmla="*/ 0 h 96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780" h="967788">
                  <a:moveTo>
                    <a:pt x="0" y="0"/>
                  </a:moveTo>
                  <a:lnTo>
                    <a:pt x="2139780" y="0"/>
                  </a:lnTo>
                  <a:lnTo>
                    <a:pt x="2139780" y="967788"/>
                  </a:lnTo>
                  <a:lnTo>
                    <a:pt x="0" y="9677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4400" kern="120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8EBBC86-0AE9-A844-8D38-E8B8CB780004}"/>
                </a:ext>
              </a:extLst>
            </p:cNvPr>
            <p:cNvSpPr/>
            <p:nvPr/>
          </p:nvSpPr>
          <p:spPr>
            <a:xfrm>
              <a:off x="7151914" y="1091403"/>
              <a:ext cx="1815986" cy="96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AD8744F9-35FD-8646-9F54-416DB08E7536}"/>
                </a:ext>
              </a:extLst>
            </p:cNvPr>
            <p:cNvSpPr/>
            <p:nvPr/>
          </p:nvSpPr>
          <p:spPr>
            <a:xfrm>
              <a:off x="8026623" y="2218877"/>
              <a:ext cx="2122947" cy="967788"/>
            </a:xfrm>
            <a:custGeom>
              <a:avLst/>
              <a:gdLst>
                <a:gd name="connsiteX0" fmla="*/ 0 w 2139780"/>
                <a:gd name="connsiteY0" fmla="*/ 0 h 967788"/>
                <a:gd name="connsiteX1" fmla="*/ 2139780 w 2139780"/>
                <a:gd name="connsiteY1" fmla="*/ 0 h 967788"/>
                <a:gd name="connsiteX2" fmla="*/ 2139780 w 2139780"/>
                <a:gd name="connsiteY2" fmla="*/ 967788 h 967788"/>
                <a:gd name="connsiteX3" fmla="*/ 0 w 2139780"/>
                <a:gd name="connsiteY3" fmla="*/ 967788 h 967788"/>
                <a:gd name="connsiteX4" fmla="*/ 0 w 2139780"/>
                <a:gd name="connsiteY4" fmla="*/ 0 h 96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780" h="967788">
                  <a:moveTo>
                    <a:pt x="0" y="0"/>
                  </a:moveTo>
                  <a:lnTo>
                    <a:pt x="2139780" y="0"/>
                  </a:lnTo>
                  <a:lnTo>
                    <a:pt x="2139780" y="967788"/>
                  </a:lnTo>
                  <a:lnTo>
                    <a:pt x="0" y="9677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4400" kern="120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853C2E8-00A2-674F-8CCB-DE31759AB5B4}"/>
                </a:ext>
              </a:extLst>
            </p:cNvPr>
            <p:cNvSpPr/>
            <p:nvPr/>
          </p:nvSpPr>
          <p:spPr>
            <a:xfrm>
              <a:off x="10252919" y="2218877"/>
              <a:ext cx="1193409" cy="96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855C6FD3-F8BA-9E47-A9D1-28F70AE23E44}"/>
                </a:ext>
              </a:extLst>
            </p:cNvPr>
            <p:cNvSpPr/>
            <p:nvPr/>
          </p:nvSpPr>
          <p:spPr>
            <a:xfrm>
              <a:off x="9080546" y="3346351"/>
              <a:ext cx="1815986" cy="967788"/>
            </a:xfrm>
            <a:custGeom>
              <a:avLst/>
              <a:gdLst>
                <a:gd name="connsiteX0" fmla="*/ 0 w 2139780"/>
                <a:gd name="connsiteY0" fmla="*/ 0 h 967788"/>
                <a:gd name="connsiteX1" fmla="*/ 2139780 w 2139780"/>
                <a:gd name="connsiteY1" fmla="*/ 0 h 967788"/>
                <a:gd name="connsiteX2" fmla="*/ 2139780 w 2139780"/>
                <a:gd name="connsiteY2" fmla="*/ 967788 h 967788"/>
                <a:gd name="connsiteX3" fmla="*/ 0 w 2139780"/>
                <a:gd name="connsiteY3" fmla="*/ 967788 h 967788"/>
                <a:gd name="connsiteX4" fmla="*/ 0 w 2139780"/>
                <a:gd name="connsiteY4" fmla="*/ 0 h 96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780" h="967788">
                  <a:moveTo>
                    <a:pt x="0" y="0"/>
                  </a:moveTo>
                  <a:lnTo>
                    <a:pt x="2139780" y="0"/>
                  </a:lnTo>
                  <a:lnTo>
                    <a:pt x="2139780" y="967788"/>
                  </a:lnTo>
                  <a:lnTo>
                    <a:pt x="0" y="9677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4400" kern="120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9C13BC1-A48C-6A49-8555-3427AF8CD206}"/>
                </a:ext>
              </a:extLst>
            </p:cNvPr>
            <p:cNvSpPr/>
            <p:nvPr/>
          </p:nvSpPr>
          <p:spPr>
            <a:xfrm>
              <a:off x="7151914" y="3346351"/>
              <a:ext cx="1815987" cy="96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9564B3A3-6CBA-A040-9F3F-F5784B52814A}"/>
                </a:ext>
              </a:extLst>
            </p:cNvPr>
            <p:cNvSpPr/>
            <p:nvPr/>
          </p:nvSpPr>
          <p:spPr>
            <a:xfrm>
              <a:off x="8026623" y="4473825"/>
              <a:ext cx="2122947" cy="967788"/>
            </a:xfrm>
            <a:custGeom>
              <a:avLst/>
              <a:gdLst>
                <a:gd name="connsiteX0" fmla="*/ 0 w 2139780"/>
                <a:gd name="connsiteY0" fmla="*/ 0 h 967788"/>
                <a:gd name="connsiteX1" fmla="*/ 2139780 w 2139780"/>
                <a:gd name="connsiteY1" fmla="*/ 0 h 967788"/>
                <a:gd name="connsiteX2" fmla="*/ 2139780 w 2139780"/>
                <a:gd name="connsiteY2" fmla="*/ 967788 h 967788"/>
                <a:gd name="connsiteX3" fmla="*/ 0 w 2139780"/>
                <a:gd name="connsiteY3" fmla="*/ 967788 h 967788"/>
                <a:gd name="connsiteX4" fmla="*/ 0 w 2139780"/>
                <a:gd name="connsiteY4" fmla="*/ 0 h 96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780" h="967788">
                  <a:moveTo>
                    <a:pt x="0" y="0"/>
                  </a:moveTo>
                  <a:lnTo>
                    <a:pt x="2139780" y="0"/>
                  </a:lnTo>
                  <a:lnTo>
                    <a:pt x="2139780" y="967788"/>
                  </a:lnTo>
                  <a:lnTo>
                    <a:pt x="0" y="9677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4400" kern="120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C668AC2-C4D0-B146-92E2-E49D8F7848B9}"/>
                </a:ext>
              </a:extLst>
            </p:cNvPr>
            <p:cNvSpPr/>
            <p:nvPr/>
          </p:nvSpPr>
          <p:spPr>
            <a:xfrm>
              <a:off x="10252919" y="4473825"/>
              <a:ext cx="1193409" cy="96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90F6BEDC-4B7B-7247-BCC0-94E78E81D1BF}"/>
              </a:ext>
            </a:extLst>
          </p:cNvPr>
          <p:cNvSpPr/>
          <p:nvPr/>
        </p:nvSpPr>
        <p:spPr>
          <a:xfrm>
            <a:off x="11197682" y="1058745"/>
            <a:ext cx="540000" cy="540000"/>
          </a:xfrm>
          <a:prstGeom prst="rect">
            <a:avLst/>
          </a:prstGeom>
          <a:solidFill>
            <a:srgbClr val="000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CAE99B8-7CA0-6D44-9934-F1966C793EAA}"/>
              </a:ext>
            </a:extLst>
          </p:cNvPr>
          <p:cNvSpPr/>
          <p:nvPr/>
        </p:nvSpPr>
        <p:spPr>
          <a:xfrm>
            <a:off x="1224845" y="4797473"/>
            <a:ext cx="540000" cy="540000"/>
          </a:xfrm>
          <a:prstGeom prst="rect">
            <a:avLst/>
          </a:prstGeom>
          <a:solidFill>
            <a:srgbClr val="02B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0C9E25C-556F-724E-A7DF-2270C2797DAD}"/>
              </a:ext>
            </a:extLst>
          </p:cNvPr>
          <p:cNvSpPr txBox="1"/>
          <p:nvPr/>
        </p:nvSpPr>
        <p:spPr>
          <a:xfrm>
            <a:off x="624134" y="1863466"/>
            <a:ext cx="50582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2BBAA"/>
              </a:buClr>
              <a:buFont typeface="Wingdings" pitchFamily="2" charset="2"/>
              <a:buChar char="v"/>
            </a:pP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Kapital in der Marktwirtschaft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r>
              <a:rPr lang="de-D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Vertiefung Kapitalkreislauf, Funktionsweise von Banken, Zinskreislauf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endParaRPr lang="de-DE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Clr>
                <a:srgbClr val="02BBAA"/>
              </a:buClr>
              <a:buFont typeface="Wingdings" pitchFamily="2" charset="2"/>
              <a:buChar char="v"/>
            </a:pP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Geldanlage &amp; Altersvorsorge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r>
              <a:rPr lang="de-D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Anlageklassen mit Fokus auf Aktienmärkte inkl. Gastvortrag zur Anlageklasse Immobilien, Vorsorgeplanung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endParaRPr lang="de-DE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Clr>
                <a:srgbClr val="02BBAA"/>
              </a:buClr>
              <a:buFont typeface="Wingdings" pitchFamily="2" charset="2"/>
              <a:buChar char="v"/>
            </a:pP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Exkurs: Globale Finanzkrise 2008/2009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r>
              <a:rPr lang="de-D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Entstehung, Ursachen &amp; Folgen</a:t>
            </a:r>
          </a:p>
          <a:p>
            <a:pPr lvl="1">
              <a:buClr>
                <a:schemeClr val="accent5">
                  <a:lumMod val="40000"/>
                  <a:lumOff val="60000"/>
                </a:schemeClr>
              </a:buClr>
            </a:pPr>
            <a:endParaRPr lang="de-DE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0A9E16F-964A-064E-9335-7406EF38C130}"/>
              </a:ext>
            </a:extLst>
          </p:cNvPr>
          <p:cNvSpPr/>
          <p:nvPr/>
        </p:nvSpPr>
        <p:spPr>
          <a:xfrm>
            <a:off x="4684155" y="0"/>
            <a:ext cx="1421742" cy="6858000"/>
          </a:xfrm>
          <a:prstGeom prst="rect">
            <a:avLst/>
          </a:prstGeom>
          <a:gradFill flip="none" rotWithShape="1">
            <a:gsLst>
              <a:gs pos="52000">
                <a:schemeClr val="tx1">
                  <a:alpha val="5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86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Macintosh PowerPoint</Application>
  <PresentationFormat>Breitbild</PresentationFormat>
  <Paragraphs>37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Source Sans Pro</vt:lpstr>
      <vt:lpstr>Wingdings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Leander Trefz</dc:creator>
  <cp:lastModifiedBy>Leander Trefz</cp:lastModifiedBy>
  <cp:revision>17</cp:revision>
  <dcterms:created xsi:type="dcterms:W3CDTF">2023-12-18T17:23:57Z</dcterms:created>
  <dcterms:modified xsi:type="dcterms:W3CDTF">2023-12-29T16:49:27Z</dcterms:modified>
</cp:coreProperties>
</file>